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1"/>
  </p:notesMasterIdLst>
  <p:handoutMasterIdLst>
    <p:handoutMasterId r:id="rId22"/>
  </p:handoutMasterIdLst>
  <p:sldIdLst>
    <p:sldId id="331" r:id="rId3"/>
    <p:sldId id="301" r:id="rId4"/>
    <p:sldId id="339" r:id="rId5"/>
    <p:sldId id="324" r:id="rId6"/>
    <p:sldId id="325" r:id="rId7"/>
    <p:sldId id="326" r:id="rId8"/>
    <p:sldId id="327" r:id="rId9"/>
    <p:sldId id="328" r:id="rId10"/>
    <p:sldId id="329" r:id="rId11"/>
    <p:sldId id="340" r:id="rId12"/>
    <p:sldId id="330" r:id="rId13"/>
    <p:sldId id="332" r:id="rId14"/>
    <p:sldId id="333" r:id="rId15"/>
    <p:sldId id="335" r:id="rId16"/>
    <p:sldId id="334" r:id="rId17"/>
    <p:sldId id="336" r:id="rId18"/>
    <p:sldId id="337" r:id="rId19"/>
    <p:sldId id="338" r:id="rId20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009900"/>
    <a:srgbClr val="589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41" autoAdjust="0"/>
    <p:restoredTop sz="94660" autoAdjust="0"/>
  </p:normalViewPr>
  <p:slideViewPr>
    <p:cSldViewPr>
      <p:cViewPr varScale="1">
        <p:scale>
          <a:sx n="118" d="100"/>
          <a:sy n="118" d="100"/>
        </p:scale>
        <p:origin x="-1698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445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53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22A3-0C2E-4D94-AFF5-90A2C0AB44AC}" type="datetimeFigureOut">
              <a:rPr lang="hr-HR" smtClean="0"/>
              <a:pPr/>
              <a:t>30.11.2018.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70EB3-D2D6-4311-910A-DD567C618A7F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192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2121D-D7BC-4175-A702-9B7BBD6019B1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65E94-152C-4414-B1E4-5F0BC632C159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3520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Uredite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52636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44624"/>
            <a:ext cx="8858312" cy="576064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8" name="Rezervirano mjesto sadržaja 2"/>
          <p:cNvSpPr>
            <a:spLocks noGrp="1"/>
          </p:cNvSpPr>
          <p:nvPr>
            <p:ph idx="1"/>
          </p:nvPr>
        </p:nvSpPr>
        <p:spPr>
          <a:xfrm>
            <a:off x="179512" y="692696"/>
            <a:ext cx="8783078" cy="5951014"/>
          </a:xfrm>
        </p:spPr>
        <p:txBody>
          <a:bodyPr>
            <a:normAutofit/>
          </a:bodyPr>
          <a:lstStyle>
            <a:lvl1pPr marL="288000" indent="-288000">
              <a:buFont typeface="Calibri" pitchFamily="34" charset="0"/>
              <a:buChar char="–"/>
              <a:defRPr sz="2200"/>
            </a:lvl1pPr>
            <a:lvl2pPr marL="648000" indent="-288000">
              <a:buFont typeface="Calibri" pitchFamily="34" charset="0"/>
              <a:buChar char="–"/>
              <a:defRPr sz="2200"/>
            </a:lvl2pPr>
            <a:lvl3pPr marL="1008000" indent="-288000">
              <a:buFont typeface="Calibri" pitchFamily="34" charset="0"/>
              <a:buChar char="–"/>
              <a:defRPr sz="2200"/>
            </a:lvl3pPr>
            <a:lvl4pPr marL="1440000" indent="-288000">
              <a:buFont typeface="Calibri" pitchFamily="34" charset="0"/>
              <a:buChar char="–"/>
              <a:defRPr sz="2200"/>
            </a:lvl4pPr>
            <a:lvl5pPr marL="1800000" indent="-288000">
              <a:buFont typeface="Calibri" pitchFamily="34" charset="0"/>
              <a:buChar char="–"/>
              <a:defRPr sz="2200"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548680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928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6225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07435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61997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7041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4138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764704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08751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02276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7606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2251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-64223"/>
            <a:ext cx="8858312" cy="64294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6165304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4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510737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15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2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Relationship Id="rId6" Type="http://schemas.microsoft.com/office/2007/relationships/hdphoto" Target="../media/hdphoto10.wdp"/><Relationship Id="rId5" Type="http://schemas.openxmlformats.org/officeDocument/2006/relationships/image" Target="../media/image20.png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1" r="-6150"/>
          <a:stretch/>
        </p:blipFill>
        <p:spPr>
          <a:xfrm>
            <a:off x="-756592" y="-62802"/>
            <a:ext cx="9900592" cy="692080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Naslov 1"/>
          <p:cNvSpPr txBox="1">
            <a:spLocks/>
          </p:cNvSpPr>
          <p:nvPr/>
        </p:nvSpPr>
        <p:spPr>
          <a:xfrm>
            <a:off x="3218806" y="1201356"/>
            <a:ext cx="5313634" cy="43924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ts val="7000"/>
              </a:lnSpc>
            </a:pPr>
            <a:r>
              <a:rPr lang="hr-HR" sz="5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Prirodna obilježja Zemljine površine</a:t>
            </a:r>
            <a:endParaRPr lang="hr-HR" sz="5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755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64827" y="0"/>
            <a:ext cx="101084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059832" y="5157192"/>
            <a:ext cx="576064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SUNČEVO ZRAČENJE I TEMPERATURA ZRAKA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415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SUNČEVO ZRAČENJE I TEMPERATURA ZRAKA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496" y="692696"/>
            <a:ext cx="9001000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lvl="0" indent="-288000"/>
            <a:r>
              <a:rPr lang="hr-HR" sz="2000" dirty="0"/>
              <a:t>Sunčeva energija grije vodu, zrak, utječe na vjetrove i morske struje te sav život na Zemlji</a:t>
            </a:r>
          </a:p>
          <a:p>
            <a:pPr marL="288000" lvl="0" indent="-288000"/>
            <a:r>
              <a:rPr lang="hr-HR" sz="2000" b="1" dirty="0"/>
              <a:t>tri vrste Sunčevog zračenja </a:t>
            </a:r>
            <a:r>
              <a:rPr lang="hr-HR" sz="2000" dirty="0"/>
              <a:t>(energije):</a:t>
            </a:r>
          </a:p>
          <a:p>
            <a:pPr marL="540000" lvl="1" indent="-216000"/>
            <a:r>
              <a:rPr lang="hr-HR" sz="2000" b="1" dirty="0">
                <a:solidFill>
                  <a:srgbClr val="FF0000"/>
                </a:solidFill>
              </a:rPr>
              <a:t>ultraljubičasto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– štetno, ali većinu upije ozonski omotač</a:t>
            </a:r>
          </a:p>
          <a:p>
            <a:pPr marL="540000" lvl="1" indent="-216000"/>
            <a:r>
              <a:rPr lang="hr-HR" sz="2000" b="1" dirty="0">
                <a:solidFill>
                  <a:srgbClr val="FF0000"/>
                </a:solidFill>
              </a:rPr>
              <a:t>vidljivi dio spektra</a:t>
            </a:r>
          </a:p>
          <a:p>
            <a:pPr marL="540000" lvl="1" indent="-216000"/>
            <a:r>
              <a:rPr lang="hr-HR" sz="2000" b="1" dirty="0">
                <a:solidFill>
                  <a:srgbClr val="FF0000"/>
                </a:solidFill>
              </a:rPr>
              <a:t>infracrveno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ili </a:t>
            </a:r>
            <a:r>
              <a:rPr lang="hr-HR" sz="2000" dirty="0" smtClean="0"/>
              <a:t>toplina</a:t>
            </a:r>
          </a:p>
          <a:p>
            <a:endParaRPr lang="hr-HR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64" y="3119035"/>
            <a:ext cx="6783480" cy="347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71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SUNČEVO ZRAČENJE I TEMPERATURA ZRAKA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hr-HR" sz="2000" b="1" dirty="0" smtClean="0"/>
              <a:t>zakrivljenost </a:t>
            </a:r>
            <a:r>
              <a:rPr lang="hr-HR" sz="2000" b="1" dirty="0"/>
              <a:t>Zemlje </a:t>
            </a:r>
            <a:r>
              <a:rPr lang="hr-HR" sz="2000" dirty="0"/>
              <a:t>– što je </a:t>
            </a:r>
            <a:r>
              <a:rPr lang="hr-HR" sz="2000" u="sng" dirty="0"/>
              <a:t>manji kut upada</a:t>
            </a:r>
            <a:r>
              <a:rPr lang="hr-HR" sz="2000" dirty="0"/>
              <a:t> sunčevih zraka, to je </a:t>
            </a:r>
            <a:r>
              <a:rPr lang="hr-HR" sz="2000" u="sng" dirty="0"/>
              <a:t>manje zagrijavanje površine</a:t>
            </a:r>
            <a:r>
              <a:rPr lang="hr-HR" sz="2000" dirty="0"/>
              <a:t> jer jednaka količina energije grije veću površinu – </a:t>
            </a:r>
            <a:r>
              <a:rPr lang="hr-HR" sz="2000" b="1" dirty="0">
                <a:solidFill>
                  <a:srgbClr val="FF0000"/>
                </a:solidFill>
              </a:rPr>
              <a:t>više geografske širine imaju nižu </a:t>
            </a:r>
            <a:r>
              <a:rPr lang="hr-HR" sz="2000" b="1" dirty="0" smtClean="0">
                <a:solidFill>
                  <a:srgbClr val="FF0000"/>
                </a:solidFill>
              </a:rPr>
              <a:t>temperaturu</a:t>
            </a:r>
          </a:p>
          <a:p>
            <a:pPr lvl="1"/>
            <a:r>
              <a:rPr lang="hr-HR" sz="1800" dirty="0" smtClean="0"/>
              <a:t>što je Sunce više na obzoru, kut upada zraka je veći a zagrijavanje jače – najjače je u podne (kada Sunčeve zrake padaju okomito na površinu)</a:t>
            </a:r>
          </a:p>
          <a:p>
            <a:pPr lvl="0">
              <a:spcBef>
                <a:spcPts val="1800"/>
              </a:spcBef>
            </a:pPr>
            <a:r>
              <a:rPr lang="hr-HR" sz="2000" b="1" dirty="0" smtClean="0"/>
              <a:t>reljef</a:t>
            </a:r>
            <a:r>
              <a:rPr lang="hr-HR" sz="2000" dirty="0" smtClean="0"/>
              <a:t> </a:t>
            </a:r>
            <a:r>
              <a:rPr lang="hr-HR" sz="2000" dirty="0"/>
              <a:t>– jače osunčane će bit </a:t>
            </a:r>
            <a:r>
              <a:rPr lang="hr-HR" sz="2000" b="1" dirty="0">
                <a:solidFill>
                  <a:srgbClr val="FF0000"/>
                </a:solidFill>
              </a:rPr>
              <a:t>prisojne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padine (okrenute prema Suncu) od </a:t>
            </a:r>
            <a:r>
              <a:rPr lang="hr-HR" sz="2000" b="1" dirty="0" err="1">
                <a:solidFill>
                  <a:srgbClr val="FF0000"/>
                </a:solidFill>
              </a:rPr>
              <a:t>osojnih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(okrenute od Sunca</a:t>
            </a:r>
            <a:r>
              <a:rPr lang="hr-HR" sz="2000" dirty="0" smtClean="0"/>
              <a:t>)</a:t>
            </a:r>
            <a:endParaRPr lang="hr-HR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bright="18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392"/>
          <a:stretch/>
        </p:blipFill>
        <p:spPr bwMode="auto">
          <a:xfrm>
            <a:off x="755576" y="3274436"/>
            <a:ext cx="2903331" cy="323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658907" y="3389562"/>
            <a:ext cx="4752528" cy="3007813"/>
            <a:chOff x="1691680" y="4392284"/>
            <a:chExt cx="3852428" cy="243815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4392284"/>
              <a:ext cx="3852428" cy="243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427984" y="6237312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>
                  <a:solidFill>
                    <a:schemeClr val="bg1"/>
                  </a:solidFill>
                </a:rPr>
                <a:t>PRISOJNA PADINA</a:t>
              </a:r>
              <a:endParaRPr lang="hr-H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67744" y="6237312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>
                  <a:solidFill>
                    <a:schemeClr val="bg1"/>
                  </a:solidFill>
                </a:rPr>
                <a:t>OSOJNA</a:t>
              </a:r>
            </a:p>
            <a:p>
              <a:pPr algn="ctr"/>
              <a:r>
                <a:rPr lang="hr-HR" sz="1400" b="1" dirty="0" smtClean="0">
                  <a:solidFill>
                    <a:schemeClr val="bg1"/>
                  </a:solidFill>
                </a:rPr>
                <a:t>PADINA</a:t>
              </a:r>
              <a:endParaRPr lang="hr-HR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7392" y="1618937"/>
            <a:ext cx="753427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76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948107" y="1467257"/>
            <a:ext cx="4161228" cy="5346119"/>
            <a:chOff x="971600" y="1291652"/>
            <a:chExt cx="4161228" cy="5346119"/>
          </a:xfrm>
        </p:grpSpPr>
        <p:grpSp>
          <p:nvGrpSpPr>
            <p:cNvPr id="13" name="Group 12"/>
            <p:cNvGrpSpPr/>
            <p:nvPr/>
          </p:nvGrpSpPr>
          <p:grpSpPr>
            <a:xfrm>
              <a:off x="971600" y="1291652"/>
              <a:ext cx="4124716" cy="5346119"/>
              <a:chOff x="784033" y="1386472"/>
              <a:chExt cx="4124716" cy="5346119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84033" y="1386472"/>
                <a:ext cx="4124716" cy="5346119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  <p:pic>
            <p:nvPicPr>
              <p:cNvPr id="21" name="Picture 4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079612" y="1484316"/>
                <a:ext cx="3153259" cy="524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3275856" y="1795731"/>
              <a:ext cx="18569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16% upijaju plinovi, vodena para i čestice prašine u atmosferi</a:t>
              </a:r>
              <a:endParaRPr lang="hr-HR" sz="14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2131332"/>
              <a:ext cx="15841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7% odbijaju i raspršuju sastojci atmosfere</a:t>
              </a:r>
              <a:endParaRPr lang="hr-HR" sz="14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81351" y="3789040"/>
              <a:ext cx="1034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3% upijaju oblaci</a:t>
              </a:r>
              <a:endParaRPr lang="hr-HR" sz="14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66428" y="4774860"/>
              <a:ext cx="1341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4% odbijaju kopno i oceani</a:t>
              </a:r>
              <a:endParaRPr lang="hr-HR" sz="1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3238" y="3481844"/>
              <a:ext cx="1341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23% odbijaju oblaci</a:t>
              </a:r>
              <a:endParaRPr lang="hr-HR" sz="14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41314" y="6199175"/>
              <a:ext cx="2376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>
                  <a:solidFill>
                    <a:schemeClr val="bg1"/>
                  </a:solidFill>
                </a:rPr>
                <a:t>45% upija Zemljina površina</a:t>
              </a:r>
              <a:endParaRPr lang="hr-HR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69"/>
          <a:stretch/>
        </p:blipFill>
        <p:spPr bwMode="auto">
          <a:xfrm>
            <a:off x="323528" y="3323568"/>
            <a:ext cx="4164611" cy="3489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INSOLACIJA ili OSUNČAVANJE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1133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lvl="0" indent="-288000">
              <a:buFont typeface="Calibri" panose="020F0502020204030204" pitchFamily="34" charset="0"/>
              <a:buChar char="‒"/>
            </a:pPr>
            <a:r>
              <a:rPr lang="hr-HR" sz="2000" dirty="0">
                <a:solidFill>
                  <a:prstClr val="black"/>
                </a:solidFill>
              </a:rPr>
              <a:t>Sunčevo zračenje koje dođe do Zemljine površine naziva se </a:t>
            </a:r>
            <a:r>
              <a:rPr lang="hr-HR" sz="2000" b="1" dirty="0" smtClean="0">
                <a:solidFill>
                  <a:srgbClr val="FF0000"/>
                </a:solidFill>
              </a:rPr>
              <a:t>INSOLACIJA </a:t>
            </a:r>
            <a:r>
              <a:rPr lang="hr-HR" sz="2000" dirty="0" smtClean="0"/>
              <a:t>ili </a:t>
            </a:r>
            <a:r>
              <a:rPr lang="hr-HR" sz="2000" b="1" dirty="0" smtClean="0">
                <a:solidFill>
                  <a:srgbClr val="FF0000"/>
                </a:solidFill>
              </a:rPr>
              <a:t>OSUNČAVANJE</a:t>
            </a:r>
            <a:endParaRPr lang="hr-HR" sz="2000" b="1" dirty="0">
              <a:solidFill>
                <a:srgbClr val="FF0000"/>
              </a:solidFill>
            </a:endParaRPr>
          </a:p>
          <a:p>
            <a:pPr marL="54000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sz="2000" dirty="0" smtClean="0">
                <a:solidFill>
                  <a:prstClr val="black"/>
                </a:solidFill>
              </a:rPr>
              <a:t>mjeri se u broju sunčanih sati ili dana godišnje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334" y="1844824"/>
            <a:ext cx="54474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00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sz="2000" dirty="0">
                <a:solidFill>
                  <a:prstClr val="black"/>
                </a:solidFill>
              </a:rPr>
              <a:t>površina Zemlje upije </a:t>
            </a:r>
            <a:r>
              <a:rPr lang="hr-HR" sz="2000" b="1" dirty="0" smtClean="0">
                <a:solidFill>
                  <a:srgbClr val="FF0000"/>
                </a:solidFill>
              </a:rPr>
              <a:t>45% </a:t>
            </a:r>
            <a:r>
              <a:rPr lang="hr-HR" sz="2000" dirty="0">
                <a:solidFill>
                  <a:prstClr val="black"/>
                </a:solidFill>
              </a:rPr>
              <a:t>Sunčevog zračenja, dok se ostatak odbija ili upije atmosfera</a:t>
            </a:r>
          </a:p>
          <a:p>
            <a:pPr marL="54000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sz="2000" dirty="0" smtClean="0">
                <a:solidFill>
                  <a:prstClr val="black"/>
                </a:solidFill>
              </a:rPr>
              <a:t>atmosfera se najviše grije dugovalnom (</a:t>
            </a:r>
            <a:r>
              <a:rPr lang="hr-HR" sz="2000" dirty="0" err="1" smtClean="0">
                <a:solidFill>
                  <a:prstClr val="black"/>
                </a:solidFill>
              </a:rPr>
              <a:t>terestričkim</a:t>
            </a:r>
            <a:r>
              <a:rPr lang="hr-HR" sz="2000" dirty="0" smtClean="0">
                <a:solidFill>
                  <a:prstClr val="black"/>
                </a:solidFill>
              </a:rPr>
              <a:t>) radijacijom (zagrijavanjem)</a:t>
            </a:r>
            <a:endParaRPr lang="hr-HR" sz="2000" dirty="0">
              <a:solidFill>
                <a:prstClr val="black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brightnessContrast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40783" b="-1"/>
          <a:stretch/>
        </p:blipFill>
        <p:spPr bwMode="auto">
          <a:xfrm>
            <a:off x="85608" y="3376772"/>
            <a:ext cx="9038260" cy="34898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-11334" y="3445431"/>
            <a:ext cx="690296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0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sz="2000" dirty="0">
                <a:solidFill>
                  <a:prstClr val="black"/>
                </a:solidFill>
              </a:rPr>
              <a:t>podloga djelomično odbija zračenje, a djelomično ga upija</a:t>
            </a:r>
          </a:p>
          <a:p>
            <a:pPr marL="5400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sz="2000" dirty="0">
                <a:solidFill>
                  <a:prstClr val="black"/>
                </a:solidFill>
              </a:rPr>
              <a:t>najviše upiju oceani, a najmanje ledeni i snježni pokrov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5136" y="119952"/>
            <a:ext cx="8565501" cy="6618096"/>
            <a:chOff x="75136" y="119952"/>
            <a:chExt cx="8565501" cy="661809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62" y="119952"/>
              <a:ext cx="8137275" cy="6618096"/>
            </a:xfrm>
            <a:prstGeom prst="rect">
              <a:avLst/>
            </a:prstGeom>
          </p:spPr>
        </p:pic>
        <p:cxnSp>
          <p:nvCxnSpPr>
            <p:cNvPr id="33" name="Straight Connector 32"/>
            <p:cNvCxnSpPr/>
            <p:nvPr/>
          </p:nvCxnSpPr>
          <p:spPr>
            <a:xfrm>
              <a:off x="467544" y="2780928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67544" y="3616988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67544" y="4736125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67544" y="6059093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5219876" y="6004621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8" name="Oval 37"/>
            <p:cNvSpPr/>
            <p:nvPr/>
          </p:nvSpPr>
          <p:spPr>
            <a:xfrm>
              <a:off x="4103659" y="4684089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9" name="Oval 38"/>
            <p:cNvSpPr/>
            <p:nvPr/>
          </p:nvSpPr>
          <p:spPr>
            <a:xfrm>
              <a:off x="3806594" y="3544980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40" name="Oval 39"/>
            <p:cNvSpPr/>
            <p:nvPr/>
          </p:nvSpPr>
          <p:spPr>
            <a:xfrm>
              <a:off x="2267744" y="2708920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136" y="2564904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56°</a:t>
              </a:r>
              <a:endParaRPr lang="hr-HR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5136" y="3396318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52°</a:t>
              </a:r>
              <a:endParaRPr lang="hr-HR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5136" y="4535427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45°</a:t>
              </a:r>
              <a:endParaRPr lang="hr-HR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5136" y="585595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38°</a:t>
              </a:r>
              <a:endParaRPr lang="hr-HR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69500" y="5829079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Atena</a:t>
              </a:r>
            </a:p>
            <a:p>
              <a:r>
                <a:rPr lang="hr-HR" sz="1400" dirty="0">
                  <a:highlight>
                    <a:srgbClr val="FFFF00"/>
                  </a:highlight>
                  <a:ea typeface="Calibri"/>
                  <a:cs typeface="Times New Roman"/>
                </a:rPr>
                <a:t>2800 sunčanih sati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26402" y="4510781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Zagreb</a:t>
              </a:r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1800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sz="14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828735" y="3370127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Berlin </a:t>
              </a:r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1600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283928" y="2533356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err="1" smtClean="0"/>
                <a:t>Edinbourgh</a:t>
              </a:r>
              <a:endParaRPr lang="hr-HR" dirty="0" smtClean="0"/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1400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sz="14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685064" y="157853"/>
            <a:ext cx="4910640" cy="400110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hr-HR" sz="20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više</a:t>
            </a:r>
            <a:r>
              <a:rPr lang="hr-HR" sz="2000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 </a:t>
            </a:r>
            <a:r>
              <a:rPr lang="hr-HR" sz="20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rPr>
              <a:t>geografske širine imaju </a:t>
            </a:r>
            <a:r>
              <a:rPr lang="hr-HR" sz="20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manju</a:t>
            </a:r>
            <a:r>
              <a:rPr lang="hr-HR" sz="2000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 </a:t>
            </a:r>
            <a:r>
              <a:rPr lang="hr-HR" sz="2000" dirty="0" err="1" smtClean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rPr>
              <a:t>insolaciju</a:t>
            </a:r>
            <a:endParaRPr lang="hr-HR" sz="2000" dirty="0">
              <a:solidFill>
                <a:prstClr val="black"/>
              </a:solidFill>
              <a:highlight>
                <a:srgbClr val="FFFF00"/>
              </a:highlight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707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3" grpId="0"/>
      <p:bldP spid="22" grpId="0" animBg="1"/>
      <p:bldP spid="2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5136" y="119952"/>
            <a:ext cx="8565501" cy="6618096"/>
            <a:chOff x="75136" y="119952"/>
            <a:chExt cx="8565501" cy="661809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62" y="119952"/>
              <a:ext cx="8137275" cy="6618096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467544" y="2780928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67544" y="3616988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67544" y="4736125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67544" y="6059093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5219876" y="6004621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5" name="Oval 4"/>
            <p:cNvSpPr/>
            <p:nvPr/>
          </p:nvSpPr>
          <p:spPr>
            <a:xfrm>
              <a:off x="4103659" y="4684089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7" name="Oval 6"/>
            <p:cNvSpPr/>
            <p:nvPr/>
          </p:nvSpPr>
          <p:spPr>
            <a:xfrm>
              <a:off x="3806594" y="3544980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9" name="Oval 8"/>
            <p:cNvSpPr/>
            <p:nvPr/>
          </p:nvSpPr>
          <p:spPr>
            <a:xfrm>
              <a:off x="2267744" y="2708920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136" y="2564904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56°</a:t>
              </a:r>
              <a:endParaRPr lang="hr-HR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136" y="3396318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52°</a:t>
              </a:r>
              <a:endParaRPr lang="hr-HR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136" y="4535427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45°</a:t>
              </a:r>
              <a:endParaRPr lang="hr-HR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136" y="585595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38°</a:t>
              </a:r>
              <a:endParaRPr lang="hr-HR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422001" y="5829079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Atena</a:t>
              </a:r>
            </a:p>
            <a:p>
              <a:r>
                <a:rPr lang="hr-HR" sz="1400" dirty="0">
                  <a:highlight>
                    <a:srgbClr val="FFFF00"/>
                  </a:highlight>
                  <a:ea typeface="Calibri"/>
                  <a:cs typeface="Times New Roman"/>
                </a:rPr>
                <a:t>2800 sunčanih sati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75830" y="4535427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Zagreb</a:t>
              </a:r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1800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sz="14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11115" y="3370127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Berlin </a:t>
              </a:r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1600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83928" y="2533356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err="1" smtClean="0"/>
                <a:t>Edinbourgh</a:t>
              </a:r>
              <a:endParaRPr lang="hr-HR" dirty="0" smtClean="0"/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1400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sz="14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02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7" b="1504"/>
          <a:stretch/>
        </p:blipFill>
        <p:spPr bwMode="auto">
          <a:xfrm>
            <a:off x="1035123" y="2538083"/>
            <a:ext cx="6613224" cy="431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TOPLINSKI POJASEVI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b="1" dirty="0"/>
              <a:t>toplinski pojasevi</a:t>
            </a:r>
            <a:r>
              <a:rPr lang="hr-HR" sz="2000" dirty="0"/>
              <a:t> – na temelju kuta upada Sunčevih zraka i osunčavanja na Zemlji:</a:t>
            </a:r>
          </a:p>
          <a:p>
            <a:pPr lvl="1"/>
            <a:r>
              <a:rPr lang="hr-HR" sz="2000" b="1" dirty="0">
                <a:solidFill>
                  <a:srgbClr val="FF0000"/>
                </a:solidFill>
              </a:rPr>
              <a:t>žarki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– </a:t>
            </a:r>
            <a:r>
              <a:rPr lang="hr-HR" sz="2000" dirty="0" smtClean="0"/>
              <a:t>između obratnica</a:t>
            </a:r>
            <a:endParaRPr lang="hr-HR" sz="2000" dirty="0"/>
          </a:p>
          <a:p>
            <a:pPr lvl="1"/>
            <a:r>
              <a:rPr lang="hr-HR" sz="2000" dirty="0"/>
              <a:t>sjeverni i južni </a:t>
            </a:r>
            <a:r>
              <a:rPr lang="hr-HR" sz="2000" b="1" dirty="0">
                <a:solidFill>
                  <a:srgbClr val="FF0000"/>
                </a:solidFill>
              </a:rPr>
              <a:t>umjereni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– </a:t>
            </a:r>
            <a:r>
              <a:rPr lang="hr-HR" sz="2000" dirty="0" smtClean="0"/>
              <a:t>između </a:t>
            </a:r>
            <a:r>
              <a:rPr lang="hr-HR" sz="2000" dirty="0"/>
              <a:t>obratnica </a:t>
            </a:r>
            <a:r>
              <a:rPr lang="hr-HR" sz="2000" dirty="0" smtClean="0"/>
              <a:t>i polarnica</a:t>
            </a:r>
            <a:endParaRPr lang="hr-HR" sz="2000" dirty="0"/>
          </a:p>
          <a:p>
            <a:pPr lvl="1"/>
            <a:r>
              <a:rPr lang="hr-HR" sz="2000" dirty="0"/>
              <a:t>sjeverni i južni </a:t>
            </a:r>
            <a:r>
              <a:rPr lang="hr-HR" sz="2000" b="1" dirty="0" smtClean="0">
                <a:solidFill>
                  <a:srgbClr val="FF0000"/>
                </a:solidFill>
              </a:rPr>
              <a:t>hladni</a:t>
            </a:r>
            <a:r>
              <a:rPr lang="hr-HR" sz="2000" dirty="0" smtClean="0"/>
              <a:t> – između polarnica i polova</a:t>
            </a:r>
            <a:endParaRPr lang="hr-HR" sz="2000" dirty="0"/>
          </a:p>
          <a:p>
            <a:pPr lvl="0">
              <a:spcBef>
                <a:spcPts val="600"/>
              </a:spcBef>
            </a:pPr>
            <a:r>
              <a:rPr lang="hr-HR" sz="2000" dirty="0"/>
              <a:t>najpovoljniji za život su </a:t>
            </a:r>
            <a:r>
              <a:rPr lang="hr-HR" sz="2000" b="1" dirty="0"/>
              <a:t>umjereni pojasevi </a:t>
            </a:r>
            <a:r>
              <a:rPr lang="hr-HR" sz="2000" dirty="0"/>
              <a:t>– najgušće </a:t>
            </a:r>
            <a:r>
              <a:rPr lang="hr-HR" sz="2000" dirty="0" smtClean="0"/>
              <a:t>naseljeni</a:t>
            </a:r>
            <a:endParaRPr lang="hr-HR" sz="2000" dirty="0"/>
          </a:p>
        </p:txBody>
      </p:sp>
      <p:sp>
        <p:nvSpPr>
          <p:cNvPr id="3" name="Rectangle 2"/>
          <p:cNvSpPr/>
          <p:nvPr/>
        </p:nvSpPr>
        <p:spPr>
          <a:xfrm>
            <a:off x="6427239" y="2775805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>
                <a:solidFill>
                  <a:srgbClr val="FF0000"/>
                </a:solidFill>
              </a:rPr>
              <a:t>66,5</a:t>
            </a:r>
            <a:r>
              <a:rPr lang="hr-HR" sz="1400" b="1" dirty="0" smtClean="0">
                <a:solidFill>
                  <a:srgbClr val="FF0000"/>
                </a:solidFill>
              </a:rPr>
              <a:t>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73140" y="2538083"/>
            <a:ext cx="46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90°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51723" y="3694703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23,5°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61528" y="6159649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>
                <a:solidFill>
                  <a:srgbClr val="FF0000"/>
                </a:solidFill>
              </a:rPr>
              <a:t>66,5</a:t>
            </a:r>
            <a:r>
              <a:rPr lang="hr-HR" sz="1400" b="1" dirty="0" smtClean="0">
                <a:solidFill>
                  <a:srgbClr val="FF0000"/>
                </a:solidFill>
              </a:rPr>
              <a:t>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42890" y="5227042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23,5°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60414" y="6453336"/>
            <a:ext cx="46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90°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22286" y="4475212"/>
            <a:ext cx="377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0° </a:t>
            </a:r>
            <a:endParaRPr lang="hr-HR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02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TEMPERATURA ZRAKA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b="1" dirty="0" smtClean="0">
                <a:solidFill>
                  <a:srgbClr val="FF0000"/>
                </a:solidFill>
              </a:rPr>
              <a:t>temperatura </a:t>
            </a:r>
            <a:r>
              <a:rPr lang="hr-HR" sz="2000" b="1" dirty="0">
                <a:solidFill>
                  <a:srgbClr val="FF0000"/>
                </a:solidFill>
              </a:rPr>
              <a:t>zraka </a:t>
            </a:r>
            <a:r>
              <a:rPr lang="hr-HR" sz="2000" dirty="0"/>
              <a:t>je toplinsko stanje zraka izmjereno termometrom</a:t>
            </a:r>
          </a:p>
          <a:p>
            <a:pPr marL="612000" lvl="1" indent="-324000"/>
            <a:r>
              <a:rPr lang="hr-HR" sz="2000" dirty="0"/>
              <a:t>danas se uglavnom koristi </a:t>
            </a:r>
            <a:r>
              <a:rPr lang="hr-HR" sz="2000" dirty="0" err="1"/>
              <a:t>Celsiusov</a:t>
            </a:r>
            <a:r>
              <a:rPr lang="hr-HR" sz="2000" dirty="0"/>
              <a:t> termometar </a:t>
            </a:r>
            <a:r>
              <a:rPr lang="hr-HR" sz="2000" i="1" dirty="0"/>
              <a:t>(SAD koristi </a:t>
            </a:r>
            <a:r>
              <a:rPr lang="hr-HR" sz="2000" i="1" dirty="0" err="1"/>
              <a:t>Farenheitov</a:t>
            </a:r>
            <a:r>
              <a:rPr lang="hr-HR" sz="2000" i="1" dirty="0"/>
              <a:t>)</a:t>
            </a:r>
          </a:p>
          <a:p>
            <a:pPr marL="211950" indent="-32400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atmosfera se može zagrijavati:</a:t>
            </a:r>
          </a:p>
          <a:p>
            <a:pPr marL="745200" lvl="1" indent="-288000">
              <a:spcBef>
                <a:spcPts val="1200"/>
              </a:spcBef>
              <a:buFont typeface="+mj-lt"/>
              <a:buAutoNum type="arabicPeriod"/>
            </a:pPr>
            <a:r>
              <a:rPr lang="hr-HR" sz="2000" b="1" dirty="0" smtClean="0">
                <a:solidFill>
                  <a:srgbClr val="FF0000"/>
                </a:solidFill>
              </a:rPr>
              <a:t>dugovalnim zračenjem </a:t>
            </a:r>
            <a:r>
              <a:rPr lang="hr-HR" sz="2000" dirty="0" smtClean="0"/>
              <a:t>(zagrijavanjem) – toplina koja se </a:t>
            </a:r>
            <a:r>
              <a:rPr lang="hr-HR" sz="2000" u="sng" dirty="0" smtClean="0"/>
              <a:t>odbija od površine Zemlje</a:t>
            </a:r>
            <a:r>
              <a:rPr lang="hr-HR" sz="2000" dirty="0" smtClean="0"/>
              <a:t> i grije atmosferu</a:t>
            </a:r>
          </a:p>
          <a:p>
            <a:pPr marL="745200" lvl="1" indent="-288000">
              <a:spcBef>
                <a:spcPts val="1200"/>
              </a:spcBef>
              <a:buFont typeface="+mj-lt"/>
              <a:buAutoNum type="arabicPeriod"/>
            </a:pPr>
            <a:r>
              <a:rPr lang="hr-HR" sz="2000" b="1" dirty="0" smtClean="0">
                <a:solidFill>
                  <a:srgbClr val="FF0000"/>
                </a:solidFill>
              </a:rPr>
              <a:t>kratkovalnim zračenjem </a:t>
            </a:r>
            <a:r>
              <a:rPr lang="hr-HR" sz="2000" dirty="0" smtClean="0"/>
              <a:t>(zagrijavanjem) – toplina koja grije atmosferu </a:t>
            </a:r>
            <a:r>
              <a:rPr lang="hr-HR" sz="2000" u="sng" dirty="0" smtClean="0"/>
              <a:t>na putu prema površini Zemlje</a:t>
            </a:r>
          </a:p>
          <a:p>
            <a:pPr lvl="0">
              <a:spcBef>
                <a:spcPts val="1800"/>
              </a:spcBef>
            </a:pPr>
            <a:r>
              <a:rPr lang="hr-HR" sz="2000" dirty="0"/>
              <a:t>temperatura zraka nekog mjesta ovisi o </a:t>
            </a:r>
            <a:r>
              <a:rPr lang="hr-HR" sz="2000" b="1" dirty="0">
                <a:solidFill>
                  <a:srgbClr val="FF0000"/>
                </a:solidFill>
              </a:rPr>
              <a:t>pet čimbenika</a:t>
            </a:r>
            <a:r>
              <a:rPr lang="hr-HR" sz="2000" dirty="0"/>
              <a:t>:</a:t>
            </a:r>
          </a:p>
          <a:p>
            <a:pPr marL="936000" lvl="2" indent="-288000">
              <a:buFont typeface="+mj-lt"/>
              <a:buAutoNum type="arabicPeriod"/>
            </a:pPr>
            <a:r>
              <a:rPr lang="hr-HR" sz="2000" dirty="0" err="1" smtClean="0"/>
              <a:t>insolaciji</a:t>
            </a:r>
            <a:r>
              <a:rPr lang="hr-HR" sz="2000" dirty="0" smtClean="0"/>
              <a:t> (osunčavanju)</a:t>
            </a:r>
            <a:endParaRPr lang="hr-HR" sz="2000" dirty="0"/>
          </a:p>
          <a:p>
            <a:pPr marL="936000" lvl="2" indent="-288000">
              <a:buFont typeface="+mj-lt"/>
              <a:buAutoNum type="arabicPeriod"/>
            </a:pPr>
            <a:r>
              <a:rPr lang="hr-HR" sz="2000" dirty="0"/>
              <a:t>geografskoj širini</a:t>
            </a:r>
          </a:p>
          <a:p>
            <a:pPr marL="936000" lvl="2" indent="-288000">
              <a:buFont typeface="+mj-lt"/>
              <a:buAutoNum type="arabicPeriod"/>
            </a:pPr>
            <a:r>
              <a:rPr lang="hr-HR" sz="2000" dirty="0"/>
              <a:t>vrsti zagrijane podloge</a:t>
            </a:r>
          </a:p>
          <a:p>
            <a:pPr marL="936000" lvl="2" indent="-288000">
              <a:buFont typeface="+mj-lt"/>
              <a:buAutoNum type="arabicPeriod"/>
            </a:pPr>
            <a:r>
              <a:rPr lang="hr-HR" sz="2000" dirty="0"/>
              <a:t>odnosu kopna i mora</a:t>
            </a:r>
          </a:p>
          <a:p>
            <a:pPr marL="936000" lvl="2" indent="-288000">
              <a:buFont typeface="+mj-lt"/>
              <a:buAutoNum type="arabicPeriod"/>
            </a:pPr>
            <a:r>
              <a:rPr lang="hr-HR" sz="2000" dirty="0"/>
              <a:t>nadmorskoj visini – temp. opada za 0,6 °C svakih 100 m </a:t>
            </a:r>
            <a:r>
              <a:rPr lang="hr-HR" sz="2000" dirty="0" smtClean="0"/>
              <a:t>visine</a:t>
            </a:r>
            <a:endParaRPr lang="hr-HR" u="sng" dirty="0"/>
          </a:p>
          <a:p>
            <a:pPr>
              <a:buFont typeface="Calibri" panose="020F0502020204030204" pitchFamily="34" charset="0"/>
              <a:buChar char="‒"/>
            </a:pPr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191382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TEMPERATURNE AMPLITUDE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dirty="0"/>
              <a:t>temperatura se mjeri tijekom cijelog dana i iz toga se izvode srednje </a:t>
            </a:r>
            <a:r>
              <a:rPr lang="hr-HR" sz="2000" dirty="0" smtClean="0"/>
              <a:t>vrijednosti</a:t>
            </a:r>
          </a:p>
          <a:p>
            <a:pPr lvl="1"/>
            <a:r>
              <a:rPr lang="hr-HR" sz="1600" dirty="0" smtClean="0"/>
              <a:t>bilježi se u 7, 14 i 21 sat, a vrijednost od 21 sat se umnoži 2 puta i izvede se srednja vrijednost</a:t>
            </a:r>
            <a:endParaRPr lang="hr-HR" sz="1600" dirty="0"/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dnevna amplituda (raspon) temperature </a:t>
            </a:r>
            <a:r>
              <a:rPr lang="hr-HR" sz="2000" dirty="0"/>
              <a:t>– razlika između najniže i najviše dnevne temperature</a:t>
            </a:r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srednja mjesečna temperatura </a:t>
            </a:r>
            <a:r>
              <a:rPr lang="hr-HR" sz="2000" dirty="0"/>
              <a:t>– zbroje se srednje dnevne temperature i podjele s brojem dana u mjesecu</a:t>
            </a:r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srednja godišnja temperatura </a:t>
            </a:r>
            <a:r>
              <a:rPr lang="hr-HR" sz="2000" dirty="0"/>
              <a:t>– niz srednjih mjesečnih temperatura</a:t>
            </a:r>
          </a:p>
          <a:p>
            <a:pPr lvl="1"/>
            <a:r>
              <a:rPr lang="hr-HR" sz="2000" dirty="0"/>
              <a:t>grafički se prikazuje </a:t>
            </a:r>
            <a:r>
              <a:rPr lang="hr-HR" sz="2000" b="1" dirty="0">
                <a:solidFill>
                  <a:srgbClr val="FF0000"/>
                </a:solidFill>
              </a:rPr>
              <a:t>klimatskim dijagramom</a:t>
            </a:r>
            <a:endParaRPr lang="hr-HR" sz="2000" dirty="0">
              <a:solidFill>
                <a:srgbClr val="FF0000"/>
              </a:solidFill>
            </a:endParaRPr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godišnja temperaturna amplituda (raspon) zraka </a:t>
            </a:r>
            <a:r>
              <a:rPr lang="hr-HR" sz="2000" dirty="0"/>
              <a:t>– razlika između srednje mjesečne temperature između najhladnijeg i najtoplijeg mjeseca</a:t>
            </a:r>
          </a:p>
          <a:p>
            <a:pPr lvl="1">
              <a:spcBef>
                <a:spcPts val="600"/>
              </a:spcBef>
            </a:pPr>
            <a:r>
              <a:rPr lang="hr-HR" sz="2000" dirty="0"/>
              <a:t>apsolutno najveća temp. izmjerena je SAD-u (</a:t>
            </a:r>
            <a:r>
              <a:rPr lang="hr-HR" sz="2000" dirty="0" err="1"/>
              <a:t>Death</a:t>
            </a:r>
            <a:r>
              <a:rPr lang="hr-HR" sz="2000" dirty="0"/>
              <a:t> </a:t>
            </a:r>
            <a:r>
              <a:rPr lang="hr-HR" sz="2000" dirty="0" err="1"/>
              <a:t>Valley</a:t>
            </a:r>
            <a:r>
              <a:rPr lang="hr-HR" sz="2000" dirty="0"/>
              <a:t>): 57,6 °C; a apsolutno najniža na </a:t>
            </a:r>
            <a:r>
              <a:rPr lang="hr-HR" sz="2000" dirty="0" err="1"/>
              <a:t>Antarktici</a:t>
            </a:r>
            <a:r>
              <a:rPr lang="hr-HR" sz="2000" dirty="0"/>
              <a:t> (postaja </a:t>
            </a:r>
            <a:r>
              <a:rPr lang="hr-HR" sz="2000" dirty="0" err="1"/>
              <a:t>Vostok</a:t>
            </a:r>
            <a:r>
              <a:rPr lang="hr-HR" sz="2000" dirty="0"/>
              <a:t>): -89 °C </a:t>
            </a:r>
          </a:p>
          <a:p>
            <a:pPr lvl="1">
              <a:spcBef>
                <a:spcPts val="600"/>
              </a:spcBef>
            </a:pPr>
            <a:r>
              <a:rPr lang="hr-HR" sz="2000" dirty="0"/>
              <a:t>razlika između najviše i najniže temp. na Zemlji je 147 °</a:t>
            </a:r>
            <a:r>
              <a:rPr lang="hr-HR" sz="2000" dirty="0" smtClean="0"/>
              <a:t>C</a:t>
            </a:r>
            <a:endParaRPr lang="hr-HR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679815"/>
            <a:ext cx="4709512" cy="30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2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TEMPERATURA ZRAKA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b="1" dirty="0" smtClean="0">
                <a:solidFill>
                  <a:srgbClr val="FF0000"/>
                </a:solidFill>
              </a:rPr>
              <a:t>izoterme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/>
              <a:t>– linije na tematskim kartama koje spajaju mjesta s jednakom temperaturom</a:t>
            </a:r>
          </a:p>
          <a:p>
            <a:pPr lvl="1"/>
            <a:r>
              <a:rPr lang="hr-HR" sz="2000" dirty="0"/>
              <a:t>obično se rade karte s izotermama u siječnju i srpnju</a:t>
            </a:r>
          </a:p>
          <a:p>
            <a:pPr lvl="0"/>
            <a:r>
              <a:rPr lang="hr-HR" sz="2000" b="1" dirty="0">
                <a:solidFill>
                  <a:srgbClr val="FF0000"/>
                </a:solidFill>
              </a:rPr>
              <a:t>termički ekvator </a:t>
            </a:r>
            <a:r>
              <a:rPr lang="hr-HR" sz="2000" dirty="0"/>
              <a:t>– linija na tematskoj karti koja povezuje točke s najvišim temperaturama svakog meridijana</a:t>
            </a:r>
          </a:p>
          <a:p>
            <a:pPr lvl="1"/>
            <a:r>
              <a:rPr lang="hr-HR" sz="2000" dirty="0"/>
              <a:t>nije izoterma jer ne povezuje mjesta već točke</a:t>
            </a:r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temperatura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zraka </a:t>
            </a:r>
            <a:r>
              <a:rPr lang="hr-HR" sz="2000" b="1" dirty="0" smtClean="0">
                <a:solidFill>
                  <a:srgbClr val="FF0000"/>
                </a:solidFill>
              </a:rPr>
              <a:t>opada </a:t>
            </a:r>
            <a:r>
              <a:rPr lang="hr-HR" sz="2000" b="1" dirty="0">
                <a:solidFill>
                  <a:srgbClr val="FF0000"/>
                </a:solidFill>
              </a:rPr>
              <a:t>od ekvatora prema polovima </a:t>
            </a:r>
            <a:r>
              <a:rPr lang="hr-HR" sz="2000" dirty="0"/>
              <a:t>– </a:t>
            </a:r>
            <a:r>
              <a:rPr lang="hr-HR" sz="2000" dirty="0" smtClean="0"/>
              <a:t/>
            </a:r>
            <a:br>
              <a:rPr lang="hr-HR" sz="2000" dirty="0" smtClean="0"/>
            </a:br>
            <a:r>
              <a:rPr lang="hr-HR" sz="2000" dirty="0" smtClean="0"/>
              <a:t>na </a:t>
            </a:r>
            <a:r>
              <a:rPr lang="hr-HR" sz="2000" dirty="0"/>
              <a:t>područjima oko ekvatora male su temperaturne amplitude </a:t>
            </a:r>
            <a:r>
              <a:rPr lang="hr-HR" sz="2000" dirty="0" smtClean="0"/>
              <a:t/>
            </a:r>
            <a:br>
              <a:rPr lang="hr-HR" sz="2000" dirty="0" smtClean="0"/>
            </a:br>
            <a:r>
              <a:rPr lang="hr-HR" sz="2000" dirty="0" smtClean="0"/>
              <a:t>zraka </a:t>
            </a:r>
            <a:r>
              <a:rPr lang="hr-HR" sz="2000" dirty="0"/>
              <a:t>tijekom cijele godine</a:t>
            </a:r>
          </a:p>
        </p:txBody>
      </p:sp>
      <p:pic>
        <p:nvPicPr>
          <p:cNvPr id="5123" name="Picture 3" descr="E:\RADNI_FOLDER_GEOGRAFIJA\GEOGRAFIJA_2018-19\EKONOMSKE\1_razred\slike\termicki_ekvato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94"/>
          <a:stretch/>
        </p:blipFill>
        <p:spPr bwMode="auto">
          <a:xfrm>
            <a:off x="30169" y="4208469"/>
            <a:ext cx="9113831" cy="254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5364" y="631888"/>
            <a:ext cx="9128636" cy="6226112"/>
            <a:chOff x="15364" y="631888"/>
            <a:chExt cx="9128636" cy="6226112"/>
          </a:xfrm>
        </p:grpSpPr>
        <p:sp>
          <p:nvSpPr>
            <p:cNvPr id="4" name="Rectangle 3"/>
            <p:cNvSpPr/>
            <p:nvPr/>
          </p:nvSpPr>
          <p:spPr>
            <a:xfrm>
              <a:off x="15364" y="631888"/>
              <a:ext cx="9128636" cy="622611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643463"/>
              <a:ext cx="7753350" cy="6097905"/>
            </a:xfrm>
            <a:prstGeom prst="rect">
              <a:avLst/>
            </a:prstGeom>
          </p:spPr>
        </p:pic>
      </p:grpSp>
      <p:pic>
        <p:nvPicPr>
          <p:cNvPr id="11" name="Picture 3" descr="E:\RADNI_FOLDER_GEOGRAFIJA\GEOGRAFIJA_2018-19\EKONOMSKE\1_razred\slike\termicki_ekvato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6"/>
          <a:stretch/>
        </p:blipFill>
        <p:spPr bwMode="auto">
          <a:xfrm>
            <a:off x="7524328" y="2132856"/>
            <a:ext cx="1500976" cy="236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3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Pojmovi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hr-HR" dirty="0" smtClean="0"/>
              <a:t>energija i temperatura</a:t>
            </a:r>
          </a:p>
          <a:p>
            <a:pPr lvl="0"/>
            <a:r>
              <a:rPr lang="hr-HR" dirty="0" smtClean="0"/>
              <a:t>vlaga zraka i padaline</a:t>
            </a:r>
          </a:p>
          <a:p>
            <a:pPr lvl="0"/>
            <a:r>
              <a:rPr lang="hr-HR" dirty="0" smtClean="0"/>
              <a:t>planetarna cirkulacija atmosfere</a:t>
            </a:r>
          </a:p>
          <a:p>
            <a:pPr lvl="0"/>
            <a:r>
              <a:rPr lang="hr-HR" dirty="0" smtClean="0"/>
              <a:t>klasifikacija klima x2</a:t>
            </a:r>
          </a:p>
          <a:p>
            <a:pPr lvl="0"/>
            <a:r>
              <a:rPr lang="hr-HR" dirty="0" smtClean="0"/>
              <a:t>kopno i svjetsko more (gibanje i značenje svjetskog mora)</a:t>
            </a:r>
          </a:p>
        </p:txBody>
      </p:sp>
    </p:spTree>
    <p:extLst>
      <p:ext uri="{BB962C8B-B14F-4D97-AF65-F5344CB8AC3E}">
        <p14:creationId xmlns:p14="http://schemas.microsoft.com/office/powerpoint/2010/main" val="222270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www.croatiaweek.com/wp-content/uploads/2018/09/40297199_10156152360166888_2983724049798004736_o.jpg?x4627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71" r="643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5559375"/>
            <a:ext cx="7250934" cy="1470025"/>
          </a:xfrm>
        </p:spPr>
        <p:txBody>
          <a:bodyPr/>
          <a:lstStyle/>
          <a:p>
            <a:pPr algn="l"/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KLIMATSKI MODIFIKATORI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56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KLIMATSKI MODIFIKATORI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620688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200" b="1" dirty="0">
                <a:solidFill>
                  <a:srgbClr val="FF0000"/>
                </a:solidFill>
              </a:rPr>
              <a:t>vrijeme</a:t>
            </a:r>
            <a:r>
              <a:rPr lang="hr-HR" sz="2200" dirty="0">
                <a:solidFill>
                  <a:srgbClr val="FF0000"/>
                </a:solidFill>
              </a:rPr>
              <a:t> </a:t>
            </a:r>
            <a:r>
              <a:rPr lang="hr-HR" sz="2200" dirty="0"/>
              <a:t>je </a:t>
            </a:r>
            <a:r>
              <a:rPr lang="hr-HR" sz="2200" u="sng" dirty="0"/>
              <a:t>trenutno</a:t>
            </a:r>
            <a:r>
              <a:rPr lang="hr-HR" sz="2200" dirty="0"/>
              <a:t> stanje atmosfere nad nekim </a:t>
            </a:r>
            <a:r>
              <a:rPr lang="hr-HR" sz="2200" dirty="0" smtClean="0"/>
              <a:t>mjestom</a:t>
            </a:r>
          </a:p>
          <a:p>
            <a:pPr lvl="1"/>
            <a:r>
              <a:rPr lang="hr-HR" sz="2000" i="1" dirty="0"/>
              <a:t>stalno vedro vrijeme, stalno vlažno vrijeme ili promjenjivo vrijeme</a:t>
            </a:r>
          </a:p>
          <a:p>
            <a:pPr lvl="0">
              <a:spcBef>
                <a:spcPts val="12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klima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/>
              <a:t>– </a:t>
            </a:r>
            <a:r>
              <a:rPr lang="hr-HR" sz="2200" u="sng" dirty="0"/>
              <a:t>prosječno</a:t>
            </a:r>
            <a:r>
              <a:rPr lang="hr-HR" sz="2200" dirty="0"/>
              <a:t> stanje atmosfere nad nekim mjestom promatrano dugi niz godina (30 godina)</a:t>
            </a:r>
          </a:p>
          <a:p>
            <a:pPr lvl="0">
              <a:spcBef>
                <a:spcPts val="1200"/>
              </a:spcBef>
            </a:pPr>
            <a:r>
              <a:rPr lang="hr-HR" sz="2200" b="1" dirty="0">
                <a:solidFill>
                  <a:srgbClr val="FF0000"/>
                </a:solidFill>
              </a:rPr>
              <a:t>klimatski</a:t>
            </a:r>
            <a:r>
              <a:rPr lang="hr-HR" sz="2200" b="1" dirty="0"/>
              <a:t> </a:t>
            </a:r>
            <a:r>
              <a:rPr lang="hr-HR" sz="2200" b="1" dirty="0" smtClean="0">
                <a:solidFill>
                  <a:srgbClr val="FF0000"/>
                </a:solidFill>
              </a:rPr>
              <a:t>elementi:</a:t>
            </a:r>
            <a:endParaRPr lang="hr-HR" sz="2200" dirty="0" smtClean="0">
              <a:solidFill>
                <a:srgbClr val="FF0000"/>
              </a:solidFill>
            </a:endParaRPr>
          </a:p>
          <a:p>
            <a:pPr marL="720000" lvl="2" indent="-288000"/>
            <a:r>
              <a:rPr lang="hr-HR" sz="2200" dirty="0" smtClean="0"/>
              <a:t>Sunčevo zračenje, temperatura zraka, tlak zraka, vjetar, vlažnost zraka, naoblaka, padaline i snježni pokrivač</a:t>
            </a:r>
          </a:p>
          <a:p>
            <a:pPr marL="720000" lvl="2" indent="-288000"/>
            <a:r>
              <a:rPr lang="hr-HR" sz="2200" dirty="0" smtClean="0"/>
              <a:t>bilježe se svaki dan (3 puta)</a:t>
            </a:r>
            <a:endParaRPr lang="hr-HR" sz="2200" dirty="0"/>
          </a:p>
          <a:p>
            <a:pPr lvl="0">
              <a:spcBef>
                <a:spcPts val="1200"/>
              </a:spcBef>
            </a:pPr>
            <a:r>
              <a:rPr lang="hr-HR" sz="2200" b="1" dirty="0">
                <a:solidFill>
                  <a:srgbClr val="FF0000"/>
                </a:solidFill>
              </a:rPr>
              <a:t>klimatski</a:t>
            </a:r>
            <a:r>
              <a:rPr lang="hr-HR" sz="2200" b="1" dirty="0"/>
              <a:t> (faktori ili činioci) </a:t>
            </a:r>
            <a:r>
              <a:rPr lang="hr-HR" sz="2200" b="1" dirty="0">
                <a:solidFill>
                  <a:srgbClr val="FF0000"/>
                </a:solidFill>
              </a:rPr>
              <a:t>modifikatori</a:t>
            </a:r>
            <a:r>
              <a:rPr lang="hr-HR" sz="2200" b="1" dirty="0"/>
              <a:t> – </a:t>
            </a:r>
            <a:r>
              <a:rPr lang="hr-HR" sz="2200" dirty="0"/>
              <a:t>stalni su i utječu na klimatske elemente</a:t>
            </a:r>
          </a:p>
          <a:p>
            <a:pPr marL="720000" lvl="1" indent="-324000"/>
            <a:r>
              <a:rPr lang="hr-HR" sz="2200" b="1" dirty="0"/>
              <a:t>to su:</a:t>
            </a:r>
            <a:r>
              <a:rPr lang="hr-HR" sz="2200" dirty="0"/>
              <a:t> Zemljina rotacija i revolucija, geo. širina, atmosfera, nadmorska visina, odnos kopna i mora, morske struje, jezera, reljef, tlo i biljni pokrov</a:t>
            </a:r>
          </a:p>
          <a:p>
            <a:pPr lvl="0"/>
            <a:endParaRPr lang="hr-HR" sz="2200" dirty="0"/>
          </a:p>
        </p:txBody>
      </p:sp>
    </p:spTree>
    <p:extLst>
      <p:ext uri="{BB962C8B-B14F-4D97-AF65-F5344CB8AC3E}">
        <p14:creationId xmlns:p14="http://schemas.microsoft.com/office/powerpoint/2010/main" val="427059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56" y="1700808"/>
            <a:ext cx="572452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SINOPTIČKE KARTE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620688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400" b="1" dirty="0">
                <a:solidFill>
                  <a:srgbClr val="FF0000"/>
                </a:solidFill>
              </a:rPr>
              <a:t>sinoptičke</a:t>
            </a:r>
            <a:r>
              <a:rPr lang="hr-HR" sz="2400" b="1" dirty="0"/>
              <a:t> (vremenske) </a:t>
            </a:r>
            <a:r>
              <a:rPr lang="hr-HR" sz="2400" b="1" dirty="0">
                <a:solidFill>
                  <a:srgbClr val="FF0000"/>
                </a:solidFill>
              </a:rPr>
              <a:t>karte</a:t>
            </a:r>
            <a:r>
              <a:rPr lang="hr-HR" sz="2400" dirty="0">
                <a:solidFill>
                  <a:srgbClr val="FF0000"/>
                </a:solidFill>
              </a:rPr>
              <a:t> </a:t>
            </a:r>
            <a:r>
              <a:rPr lang="hr-HR" sz="2400" dirty="0"/>
              <a:t>– prikazuju </a:t>
            </a:r>
            <a:r>
              <a:rPr lang="hr-HR" sz="2400" dirty="0" smtClean="0"/>
              <a:t>podatke </a:t>
            </a:r>
            <a:r>
              <a:rPr lang="hr-HR" sz="2400" dirty="0"/>
              <a:t>o vremenu (u trenutnom stanju ili prognoze)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824027" y="1196752"/>
            <a:ext cx="4211085" cy="4104456"/>
            <a:chOff x="3923928" y="1628800"/>
            <a:chExt cx="4967169" cy="49592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628800"/>
              <a:ext cx="4967169" cy="4959297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3923928" y="1628800"/>
              <a:ext cx="1512168" cy="360040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1791" r="9875"/>
          <a:stretch/>
        </p:blipFill>
        <p:spPr>
          <a:xfrm>
            <a:off x="4744719" y="2833858"/>
            <a:ext cx="4369699" cy="3948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038654"/>
            <a:ext cx="4653136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VAŽNIJI KLIMATSKI MODIFIKATORI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548680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ROTACIJA I REVOLUCIJA ZEMLJE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hr-HR" sz="2000" dirty="0" smtClean="0"/>
              <a:t>određuju </a:t>
            </a:r>
            <a:r>
              <a:rPr lang="hr-HR" sz="2000" dirty="0"/>
              <a:t>kut upada Sunčevih zraka te trajanje i jakost radijacije</a:t>
            </a:r>
          </a:p>
          <a:p>
            <a:pPr lvl="1"/>
            <a:r>
              <a:rPr lang="hr-HR" sz="2000" dirty="0"/>
              <a:t>posebno je važan </a:t>
            </a:r>
            <a:r>
              <a:rPr lang="hr-HR" sz="2000" b="1" dirty="0"/>
              <a:t>nagib Zemljine osi od 66,5° na ravninu ekliptike </a:t>
            </a:r>
            <a:r>
              <a:rPr lang="hr-HR" sz="2000" dirty="0" smtClean="0"/>
              <a:t>– omogućuje smjenu godišnjih doba</a:t>
            </a:r>
          </a:p>
          <a:p>
            <a:pPr lvl="1"/>
            <a:r>
              <a:rPr lang="hr-HR" sz="2000" dirty="0" smtClean="0"/>
              <a:t>kad </a:t>
            </a:r>
            <a:r>
              <a:rPr lang="hr-HR" sz="2000" dirty="0"/>
              <a:t>bi os bila okomita na ravninu ekliptike, Sunce bi okomito padalo cijelo vrijeme na ekvator i ne bi bilo smjene godišnjih doba</a:t>
            </a:r>
          </a:p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GEOGRAFSKA ŠIRINA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hr-HR" sz="2000" dirty="0" smtClean="0"/>
              <a:t>niže </a:t>
            </a:r>
            <a:r>
              <a:rPr lang="hr-HR" sz="2000" dirty="0"/>
              <a:t>geo. širine (bliže ekvatoru) = veće zagrijavanje (zbog većeg kuta upada Sunčevih zraka)</a:t>
            </a:r>
          </a:p>
          <a:p>
            <a:pPr lvl="1"/>
            <a:r>
              <a:rPr lang="hr-HR" sz="2000" dirty="0"/>
              <a:t>jednaka površina na višim geo. širinama dobiva manje Sunčeva zračenja nego na nižim</a:t>
            </a:r>
          </a:p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ATMOSFERA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propušta 45% zračenja (dio upija a dio odbija)</a:t>
            </a:r>
          </a:p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NADMORSKA VISINA</a:t>
            </a:r>
            <a:endParaRPr lang="hr-HR" sz="2000" dirty="0" smtClean="0">
              <a:solidFill>
                <a:srgbClr val="FF0000"/>
              </a:solidFill>
            </a:endParaRPr>
          </a:p>
          <a:p>
            <a:pPr lvl="1"/>
            <a:r>
              <a:rPr lang="hr-HR" sz="2000" dirty="0" smtClean="0"/>
              <a:t>s </a:t>
            </a:r>
            <a:r>
              <a:rPr lang="hr-HR" sz="2000" dirty="0"/>
              <a:t>porastom nadmorske visine temperatura i tlak </a:t>
            </a:r>
            <a:r>
              <a:rPr lang="hr-HR" sz="2000" dirty="0" smtClean="0"/>
              <a:t>opadaju</a:t>
            </a:r>
            <a:r>
              <a:rPr lang="hr-HR" sz="2000" dirty="0"/>
              <a:t> </a:t>
            </a:r>
            <a:r>
              <a:rPr lang="hr-HR" sz="2000" dirty="0" smtClean="0"/>
              <a:t>– </a:t>
            </a:r>
            <a:r>
              <a:rPr lang="hr-HR" sz="2000" b="1" dirty="0" smtClean="0"/>
              <a:t>svakih 100 m temp. pada 0,6 °C</a:t>
            </a:r>
          </a:p>
          <a:p>
            <a:pPr lvl="1"/>
            <a:r>
              <a:rPr lang="hr-HR" sz="2000" dirty="0" smtClean="0"/>
              <a:t>snježni </a:t>
            </a:r>
            <a:r>
              <a:rPr lang="hr-HR" sz="2000" dirty="0"/>
              <a:t>pokrivač ostaje dulje i prije se javlja</a:t>
            </a:r>
          </a:p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RELJEF </a:t>
            </a:r>
            <a:r>
              <a:rPr lang="hr-HR" sz="2000" dirty="0" smtClean="0"/>
              <a:t>– </a:t>
            </a:r>
            <a:r>
              <a:rPr lang="hr-HR" sz="2000" dirty="0"/>
              <a:t>važan modifikator za padaline – planine uz obalu </a:t>
            </a:r>
            <a:r>
              <a:rPr lang="hr-HR" sz="2000" b="1" dirty="0"/>
              <a:t>sprječavaju prodor vlage u unutrašnjost</a:t>
            </a:r>
            <a:r>
              <a:rPr lang="hr-HR" sz="2000" dirty="0"/>
              <a:t> (npr. </a:t>
            </a:r>
            <a:r>
              <a:rPr lang="hr-HR" sz="2000" dirty="0" smtClean="0"/>
              <a:t>Stjenjak, Kordiljeri, Ande, Himalaja)</a:t>
            </a:r>
            <a:endParaRPr lang="hr-HR" sz="2000" dirty="0"/>
          </a:p>
        </p:txBody>
      </p:sp>
      <p:grpSp>
        <p:nvGrpSpPr>
          <p:cNvPr id="7" name="revolucija"/>
          <p:cNvGrpSpPr/>
          <p:nvPr/>
        </p:nvGrpSpPr>
        <p:grpSpPr>
          <a:xfrm>
            <a:off x="323528" y="2718534"/>
            <a:ext cx="8293204" cy="4007860"/>
            <a:chOff x="92893" y="3149187"/>
            <a:chExt cx="7572372" cy="365950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colorTemperature colorTemp="7200"/>
                      </a14:imgEffect>
                      <a14:imgEffect>
                        <a14:saturation sat="200000"/>
                      </a14:imgEffect>
                      <a14:imgEffect>
                        <a14:brightnessContrast bright="28000" contras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178" y="3149187"/>
              <a:ext cx="1712087" cy="3631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92893" y="3149188"/>
              <a:ext cx="5847259" cy="3659502"/>
              <a:chOff x="589551" y="1268760"/>
              <a:chExt cx="5113692" cy="3200400"/>
            </a:xfrm>
          </p:grpSpPr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colorTemperature colorTemp="7200"/>
                        </a14:imgEffect>
                        <a14:imgEffect>
                          <a14:brightnessContrast bright="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1268760"/>
                <a:ext cx="5019675" cy="3200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Rectangle 3"/>
              <p:cNvSpPr/>
              <p:nvPr/>
            </p:nvSpPr>
            <p:spPr>
              <a:xfrm>
                <a:off x="589551" y="3861048"/>
                <a:ext cx="1174137" cy="60811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35496" y="20348"/>
            <a:ext cx="9001000" cy="3014239"/>
            <a:chOff x="35496" y="20348"/>
            <a:chExt cx="9001000" cy="3014239"/>
          </a:xfrm>
        </p:grpSpPr>
        <p:sp>
          <p:nvSpPr>
            <p:cNvPr id="9" name="Rectangle 8"/>
            <p:cNvSpPr/>
            <p:nvPr/>
          </p:nvSpPr>
          <p:spPr>
            <a:xfrm>
              <a:off x="35496" y="548680"/>
              <a:ext cx="8928992" cy="208823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867382" y="20348"/>
              <a:ext cx="5169114" cy="3014239"/>
              <a:chOff x="3867382" y="20348"/>
              <a:chExt cx="5169114" cy="3014239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25000"/>
                        </a14:imgEffect>
                        <a14:imgEffect>
                          <a14:colorTemperature colorTemp="7200"/>
                        </a14:imgEffect>
                        <a14:imgEffect>
                          <a14:saturation sat="66000"/>
                        </a14:imgEffect>
                        <a14:imgEffect>
                          <a14:brightnessContrast bright="18000" contrast="-1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392"/>
              <a:stretch/>
            </p:blipFill>
            <p:spPr bwMode="auto">
              <a:xfrm>
                <a:off x="6333854" y="20348"/>
                <a:ext cx="2702642" cy="3014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25000"/>
                        </a14:imgEffect>
                        <a14:imgEffect>
                          <a14:brightnessContrast bright="18000" contrast="-1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63" t="65245"/>
              <a:stretch/>
            </p:blipFill>
            <p:spPr bwMode="auto">
              <a:xfrm>
                <a:off x="3867382" y="1316492"/>
                <a:ext cx="2468001" cy="17180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3" name="Group 12"/>
          <p:cNvGrpSpPr/>
          <p:nvPr/>
        </p:nvGrpSpPr>
        <p:grpSpPr>
          <a:xfrm>
            <a:off x="0" y="620688"/>
            <a:ext cx="9144000" cy="5472608"/>
            <a:chOff x="0" y="620688"/>
            <a:chExt cx="9144000" cy="5472608"/>
          </a:xfrm>
        </p:grpSpPr>
        <p:sp>
          <p:nvSpPr>
            <p:cNvPr id="12" name="Rectangle 11"/>
            <p:cNvSpPr/>
            <p:nvPr/>
          </p:nvSpPr>
          <p:spPr>
            <a:xfrm>
              <a:off x="0" y="620688"/>
              <a:ext cx="9144000" cy="5472608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r-HR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" t="16183" r="938" b="1234"/>
            <a:stretch/>
          </p:blipFill>
          <p:spPr>
            <a:xfrm>
              <a:off x="18252" y="786167"/>
              <a:ext cx="9091313" cy="5130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534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OSTALI KLIMATSKI MODIFIKATORI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548680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b="1" dirty="0" smtClean="0">
                <a:solidFill>
                  <a:srgbClr val="FF0000"/>
                </a:solidFill>
              </a:rPr>
              <a:t>MORSKE STRUJE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ako hladna morska struja teče uz obalu, onda obalni pojas ima manje padalina od unutrašnjosti </a:t>
            </a:r>
            <a:endParaRPr lang="hr-HR" sz="2000" dirty="0" smtClean="0"/>
          </a:p>
          <a:p>
            <a:pPr lvl="1"/>
            <a:r>
              <a:rPr lang="hr-HR" sz="1800" i="1" dirty="0" smtClean="0"/>
              <a:t>npr</a:t>
            </a:r>
            <a:r>
              <a:rPr lang="hr-HR" sz="1800" i="1" dirty="0"/>
              <a:t>. hladna </a:t>
            </a:r>
            <a:r>
              <a:rPr lang="hr-HR" sz="1800" i="1" dirty="0" err="1"/>
              <a:t>Benguelska</a:t>
            </a:r>
            <a:r>
              <a:rPr lang="hr-HR" sz="1800" i="1" dirty="0"/>
              <a:t> struja uzrokuje manje padalina uz zapadnu obalu Afrike koja ima manje padalina od unutrašnjosti Afrike na istim geo. </a:t>
            </a:r>
            <a:r>
              <a:rPr lang="hr-HR" sz="1800" i="1" dirty="0" smtClean="0"/>
              <a:t>širinama</a:t>
            </a:r>
            <a:endParaRPr lang="hr-HR" sz="1800" i="1" dirty="0"/>
          </a:p>
          <a:p>
            <a:pPr lvl="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JEZERA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što je veći volumen jezera, to je veći njegov utjecaj na klimu </a:t>
            </a:r>
          </a:p>
          <a:p>
            <a:pPr lvl="1"/>
            <a:r>
              <a:rPr lang="hr-HR" sz="1800" i="1" dirty="0" smtClean="0"/>
              <a:t>npr</a:t>
            </a:r>
            <a:r>
              <a:rPr lang="hr-HR" sz="1800" i="1" dirty="0"/>
              <a:t>. Bajkalsko jezero zimi povećava temperaturu okoline za 10 °C, a ljeti snižava za 5 °</a:t>
            </a:r>
            <a:r>
              <a:rPr lang="hr-HR" sz="1800" i="1" dirty="0" smtClean="0"/>
              <a:t>C</a:t>
            </a:r>
            <a:endParaRPr lang="hr-HR" sz="1800" i="1" dirty="0"/>
          </a:p>
          <a:p>
            <a:pPr lvl="1"/>
            <a:r>
              <a:rPr lang="hr-HR" sz="2000" dirty="0"/>
              <a:t>više padalina padne nad jezerom </a:t>
            </a:r>
          </a:p>
          <a:p>
            <a:pPr lvl="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ŠUMA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u odnosu na otvoreno polje, smanjuje najvišu, a povećava najnižu dnevnu temperaturu</a:t>
            </a:r>
          </a:p>
          <a:p>
            <a:pPr lvl="1"/>
            <a:r>
              <a:rPr lang="hr-HR" sz="2000" dirty="0"/>
              <a:t>vjetar je slabiji u šumi u odnosu na otvoreno polje</a:t>
            </a:r>
          </a:p>
          <a:p>
            <a:pPr lvl="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ČOVJEK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zagađuje zrak, sječe šume, povećava udio stakleničkih plinova</a:t>
            </a:r>
          </a:p>
          <a:p>
            <a:pPr lvl="1"/>
            <a:r>
              <a:rPr lang="hr-HR" sz="2000" b="1" dirty="0"/>
              <a:t>gradovi </a:t>
            </a:r>
            <a:r>
              <a:rPr lang="hr-HR" sz="2000" dirty="0"/>
              <a:t>– viša temp. u odnosu na okolicu za </a:t>
            </a:r>
            <a:r>
              <a:rPr lang="hr-HR" sz="2000" dirty="0" smtClean="0"/>
              <a:t>0,5 – 1 </a:t>
            </a:r>
            <a:r>
              <a:rPr lang="hr-HR" sz="2000" dirty="0"/>
              <a:t>°C, smanjuju brzinu vjetra za 20 do 30%, u gradu pada 5 – 10% više padalina nego u okolici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7"/>
          <a:stretch/>
        </p:blipFill>
        <p:spPr>
          <a:xfrm>
            <a:off x="0" y="1916832"/>
            <a:ext cx="9144000" cy="45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ATMOSFERA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548680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200" b="1" dirty="0"/>
              <a:t>atmosfera</a:t>
            </a:r>
            <a:r>
              <a:rPr lang="hr-HR" sz="2200" dirty="0"/>
              <a:t> je Zemljin zračni (plinoviti) omotač (prijelazni sloj između Zemlje i svemira)</a:t>
            </a:r>
          </a:p>
          <a:p>
            <a:pPr lvl="1"/>
            <a:r>
              <a:rPr lang="hr-HR" sz="2200" dirty="0"/>
              <a:t>najgušća je neposredno uz površinu Zemlje</a:t>
            </a:r>
          </a:p>
          <a:p>
            <a:pPr lvl="0"/>
            <a:r>
              <a:rPr lang="hr-HR" sz="2200" b="1" dirty="0"/>
              <a:t>sastav atmosfere:</a:t>
            </a:r>
            <a:endParaRPr lang="hr-HR" sz="2200" dirty="0"/>
          </a:p>
          <a:p>
            <a:pPr lvl="1"/>
            <a:r>
              <a:rPr lang="hr-HR" sz="2200" dirty="0"/>
              <a:t>dušik – 78%</a:t>
            </a:r>
          </a:p>
          <a:p>
            <a:pPr lvl="1"/>
            <a:r>
              <a:rPr lang="hr-HR" sz="2200" dirty="0"/>
              <a:t>kisik – 21%</a:t>
            </a:r>
          </a:p>
          <a:p>
            <a:pPr lvl="1"/>
            <a:r>
              <a:rPr lang="hr-HR" sz="2200" dirty="0"/>
              <a:t>argon – 0,9%</a:t>
            </a:r>
          </a:p>
          <a:p>
            <a:pPr lvl="1"/>
            <a:r>
              <a:rPr lang="hr-HR" sz="2200" dirty="0"/>
              <a:t>ugljik dioksid – 0,038%</a:t>
            </a:r>
          </a:p>
          <a:p>
            <a:pPr lvl="1"/>
            <a:r>
              <a:rPr lang="hr-HR" sz="2200" dirty="0" err="1"/>
              <a:t>ksenon</a:t>
            </a:r>
            <a:r>
              <a:rPr lang="hr-HR" sz="2200" dirty="0"/>
              <a:t>, vodik, helij</a:t>
            </a:r>
            <a:r>
              <a:rPr lang="hr-HR" sz="2200" dirty="0" smtClean="0"/>
              <a:t>…</a:t>
            </a:r>
          </a:p>
          <a:p>
            <a:pPr lvl="0"/>
            <a:r>
              <a:rPr lang="hr-HR" sz="2200" dirty="0"/>
              <a:t>osim plinova u atmosferi ima i </a:t>
            </a:r>
            <a:r>
              <a:rPr lang="hr-HR" sz="2200" b="1" dirty="0"/>
              <a:t>primjesa</a:t>
            </a:r>
            <a:r>
              <a:rPr lang="hr-HR" sz="2200" dirty="0"/>
              <a:t>: vodena para, prašina, pepeo, čađa, čestice soli…</a:t>
            </a:r>
          </a:p>
          <a:p>
            <a:pPr lvl="1"/>
            <a:r>
              <a:rPr lang="hr-HR" sz="2200" dirty="0"/>
              <a:t>količina primjesa se mijenja tijekom godine</a:t>
            </a:r>
          </a:p>
          <a:p>
            <a:pPr lvl="1"/>
            <a:endParaRPr lang="hr-HR" sz="2200" dirty="0"/>
          </a:p>
        </p:txBody>
      </p:sp>
    </p:spTree>
    <p:extLst>
      <p:ext uri="{BB962C8B-B14F-4D97-AF65-F5344CB8AC3E}">
        <p14:creationId xmlns:p14="http://schemas.microsoft.com/office/powerpoint/2010/main" val="188683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81" y="44624"/>
            <a:ext cx="4511797" cy="6713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SLOJEVI ATMOSFERE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36512" y="631888"/>
            <a:ext cx="4968552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TROPOSFERA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iznad polova 7 km a iznad ekvatora 18 km – 3/4 ukupne mase atmosfere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najniži i najgušći dio atmosfere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u njoj se zbiva sve što zovemo </a:t>
            </a:r>
            <a:r>
              <a:rPr lang="hr-HR" sz="2000" dirty="0" smtClean="0"/>
              <a:t>vremenom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 smtClean="0"/>
              <a:t>na </a:t>
            </a:r>
            <a:r>
              <a:rPr lang="hr-HR" sz="2000" dirty="0"/>
              <a:t>gornjoj granici </a:t>
            </a:r>
            <a:r>
              <a:rPr lang="hr-HR" sz="2000" dirty="0" smtClean="0"/>
              <a:t>temperatura -56 </a:t>
            </a:r>
            <a:r>
              <a:rPr lang="hr-HR" sz="2000" dirty="0"/>
              <a:t>°C</a:t>
            </a:r>
          </a:p>
          <a:p>
            <a:pPr marL="216000" indent="-216000">
              <a:spcBef>
                <a:spcPts val="120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STRATOSFERA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od troposfere do oko 50 </a:t>
            </a:r>
            <a:r>
              <a:rPr lang="hr-HR" sz="1800" dirty="0" smtClean="0"/>
              <a:t>km</a:t>
            </a:r>
            <a:endParaRPr lang="hr-HR" sz="1800" dirty="0"/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sadrži </a:t>
            </a:r>
            <a:r>
              <a:rPr lang="hr-HR" sz="2000" dirty="0" smtClean="0"/>
              <a:t>ozon – </a:t>
            </a:r>
            <a:r>
              <a:rPr lang="hr-HR" sz="2000" b="1" dirty="0" err="1" smtClean="0"/>
              <a:t>ozonosfera</a:t>
            </a:r>
            <a:endParaRPr lang="hr-HR" sz="2000" b="1" dirty="0"/>
          </a:p>
          <a:p>
            <a:pPr marL="216000" indent="-216000">
              <a:spcBef>
                <a:spcPts val="120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MEZOSFERA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od 50 do 80 km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temperatura se naglo smanjuje – najhladniji sloj </a:t>
            </a:r>
            <a:r>
              <a:rPr lang="hr-HR" sz="2000" dirty="0" smtClean="0"/>
              <a:t>atmosfere (do -90 °C)</a:t>
            </a:r>
            <a:endParaRPr lang="hr-HR" sz="2000" dirty="0"/>
          </a:p>
          <a:p>
            <a:pPr marL="216000" indent="-216000">
              <a:spcBef>
                <a:spcPts val="120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TERMOSFERA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od 80 do 1000 km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temperatura raste 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razrijeđena </a:t>
            </a:r>
            <a:r>
              <a:rPr lang="hr-HR" sz="2000" dirty="0" smtClean="0"/>
              <a:t>je i ima ionizirani sloj (</a:t>
            </a:r>
            <a:r>
              <a:rPr lang="hr-HR" sz="2000" b="1" dirty="0" smtClean="0"/>
              <a:t>ionosfera</a:t>
            </a:r>
            <a:r>
              <a:rPr lang="hr-HR" sz="2000" dirty="0" smtClean="0"/>
              <a:t>)</a:t>
            </a:r>
            <a:endParaRPr lang="hr-HR" sz="2000" dirty="0"/>
          </a:p>
          <a:p>
            <a:pPr marL="216000" indent="-216000">
              <a:spcBef>
                <a:spcPts val="120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EGZOSFERA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iznad 1000 km</a:t>
            </a:r>
          </a:p>
          <a:p>
            <a:pPr lvl="1">
              <a:spcBef>
                <a:spcPts val="0"/>
              </a:spcBef>
            </a:pPr>
            <a:r>
              <a:rPr lang="hr-HR" sz="2000" dirty="0"/>
              <a:t>atmosfera se gubi i prelazi u </a:t>
            </a:r>
            <a:r>
              <a:rPr lang="hr-HR" sz="2000" dirty="0" err="1"/>
              <a:t>vakum</a:t>
            </a:r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15647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bijela_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762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571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bijela_tema</Template>
  <TotalTime>4269</TotalTime>
  <Words>1313</Words>
  <Application>Microsoft Office PowerPoint</Application>
  <PresentationFormat>On-screen Show (4:3)</PresentationFormat>
  <Paragraphs>160</Paragraphs>
  <Slides>18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bijela_tema</vt:lpstr>
      <vt:lpstr>Tema sustava Office</vt:lpstr>
      <vt:lpstr>PowerPoint Presentation</vt:lpstr>
      <vt:lpstr>Pojmovi</vt:lpstr>
      <vt:lpstr>KLIMATSKI MODIFIKATORI</vt:lpstr>
      <vt:lpstr>KLIMATSKI MODIFIKATORI</vt:lpstr>
      <vt:lpstr>SINOPTIČKE KARTE</vt:lpstr>
      <vt:lpstr>VAŽNIJI KLIMATSKI MODIFIKATORI</vt:lpstr>
      <vt:lpstr>OSTALI KLIMATSKI MODIFIKATORI</vt:lpstr>
      <vt:lpstr>ATMOSFERA</vt:lpstr>
      <vt:lpstr>SLOJEVI ATMOSFERE</vt:lpstr>
      <vt:lpstr>PowerPoint Presentation</vt:lpstr>
      <vt:lpstr>SUNČEVO ZRAČENJE I TEMPERATURA ZRAKA</vt:lpstr>
      <vt:lpstr>SUNČEVO ZRAČENJE I TEMPERATURA ZRAKA</vt:lpstr>
      <vt:lpstr>INSOLACIJA ili OSUNČAVANJE</vt:lpstr>
      <vt:lpstr>PowerPoint Presentation</vt:lpstr>
      <vt:lpstr>TOPLINSKI POJASEVI</vt:lpstr>
      <vt:lpstr>TEMPERATURA ZRAKA</vt:lpstr>
      <vt:lpstr>TEMPERATURNE AMPLITUDE</vt:lpstr>
      <vt:lpstr>TEMPERATURA ZRAKA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Pojam organizacije</dc:title>
  <dc:creator>cornx</dc:creator>
  <cp:lastModifiedBy>cornx</cp:lastModifiedBy>
  <cp:revision>387</cp:revision>
  <dcterms:created xsi:type="dcterms:W3CDTF">2016-09-01T16:32:16Z</dcterms:created>
  <dcterms:modified xsi:type="dcterms:W3CDTF">2018-11-30T18:37:52Z</dcterms:modified>
</cp:coreProperties>
</file>